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68" r:id="rId2"/>
    <p:sldId id="295" r:id="rId3"/>
    <p:sldId id="293" r:id="rId4"/>
    <p:sldId id="292" r:id="rId5"/>
    <p:sldId id="278" r:id="rId6"/>
    <p:sldId id="298" r:id="rId7"/>
    <p:sldId id="29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394251"/>
    <a:srgbClr val="53AA9E"/>
    <a:srgbClr val="73A9DB"/>
    <a:srgbClr val="B8B578"/>
    <a:srgbClr val="F0C2E1"/>
    <a:srgbClr val="66C289"/>
    <a:srgbClr val="E084C1"/>
    <a:srgbClr val="FFFFFF"/>
    <a:srgbClr val="228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364" autoAdjust="0"/>
  </p:normalViewPr>
  <p:slideViewPr>
    <p:cSldViewPr snapToGrid="0">
      <p:cViewPr varScale="1">
        <p:scale>
          <a:sx n="113" d="100"/>
          <a:sy n="113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15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12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4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 big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905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big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6626-30AA-4BEF-A8CE-A90293AFEE6D}"/>
              </a:ext>
            </a:extLst>
          </p:cNvPr>
          <p:cNvSpPr/>
          <p:nvPr userDrawn="1"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3942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6A6626-30AA-4BEF-A8CE-A90293AFEE6D}"/>
              </a:ext>
            </a:extLst>
          </p:cNvPr>
          <p:cNvSpPr/>
          <p:nvPr userDrawn="1"/>
        </p:nvSpPr>
        <p:spPr>
          <a:xfrm>
            <a:off x="0" y="0"/>
            <a:ext cx="12192000" cy="285750"/>
          </a:xfrm>
          <a:prstGeom prst="rect">
            <a:avLst/>
          </a:prstGeom>
          <a:solidFill>
            <a:srgbClr val="5E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9748144" y="544864"/>
            <a:ext cx="2196206" cy="1644769"/>
            <a:chOff x="9748144" y="544864"/>
            <a:chExt cx="2196206" cy="1644769"/>
          </a:xfrm>
        </p:grpSpPr>
        <p:sp>
          <p:nvSpPr>
            <p:cNvPr id="2" name="Donut 1"/>
            <p:cNvSpPr/>
            <p:nvPr userDrawn="1"/>
          </p:nvSpPr>
          <p:spPr>
            <a:xfrm>
              <a:off x="9748144" y="544864"/>
              <a:ext cx="1085204" cy="1066299"/>
            </a:xfrm>
            <a:prstGeom prst="donut">
              <a:avLst>
                <a:gd name="adj" fmla="val 267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" name="Donut 2"/>
            <p:cNvSpPr/>
            <p:nvPr userDrawn="1"/>
          </p:nvSpPr>
          <p:spPr>
            <a:xfrm>
              <a:off x="10094684" y="544864"/>
              <a:ext cx="1673930" cy="1644769"/>
            </a:xfrm>
            <a:prstGeom prst="donut">
              <a:avLst>
                <a:gd name="adj" fmla="val 648"/>
              </a:avLst>
            </a:prstGeom>
            <a:solidFill>
              <a:srgbClr val="394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Donut 5"/>
            <p:cNvSpPr/>
            <p:nvPr userDrawn="1"/>
          </p:nvSpPr>
          <p:spPr>
            <a:xfrm>
              <a:off x="11289959" y="1530090"/>
              <a:ext cx="654391" cy="642991"/>
            </a:xfrm>
            <a:prstGeom prst="donut">
              <a:avLst>
                <a:gd name="adj" fmla="val 267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280294" y="4581346"/>
            <a:ext cx="2196206" cy="1644769"/>
            <a:chOff x="280294" y="4581346"/>
            <a:chExt cx="2196206" cy="1644769"/>
          </a:xfrm>
        </p:grpSpPr>
        <p:sp>
          <p:nvSpPr>
            <p:cNvPr id="7" name="Donut 6"/>
            <p:cNvSpPr/>
            <p:nvPr userDrawn="1"/>
          </p:nvSpPr>
          <p:spPr>
            <a:xfrm>
              <a:off x="280294" y="4581346"/>
              <a:ext cx="1085204" cy="1066299"/>
            </a:xfrm>
            <a:prstGeom prst="donut">
              <a:avLst>
                <a:gd name="adj" fmla="val 267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Donut 7"/>
            <p:cNvSpPr/>
            <p:nvPr userDrawn="1"/>
          </p:nvSpPr>
          <p:spPr>
            <a:xfrm>
              <a:off x="626834" y="4581346"/>
              <a:ext cx="1673930" cy="1644769"/>
            </a:xfrm>
            <a:prstGeom prst="donut">
              <a:avLst>
                <a:gd name="adj" fmla="val 648"/>
              </a:avLst>
            </a:prstGeom>
            <a:solidFill>
              <a:srgbClr val="394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Donut 8"/>
            <p:cNvSpPr/>
            <p:nvPr userDrawn="1"/>
          </p:nvSpPr>
          <p:spPr>
            <a:xfrm>
              <a:off x="1822109" y="5566572"/>
              <a:ext cx="654391" cy="642991"/>
            </a:xfrm>
            <a:prstGeom prst="donut">
              <a:avLst>
                <a:gd name="adj" fmla="val 267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21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7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3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90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81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3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10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3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15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9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6" r:id="rId12"/>
    <p:sldLayoutId id="214748374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50"/>
          <p:cNvSpPr txBox="1">
            <a:spLocks/>
          </p:cNvSpPr>
          <p:nvPr/>
        </p:nvSpPr>
        <p:spPr>
          <a:xfrm>
            <a:off x="333578" y="403018"/>
            <a:ext cx="8048807" cy="85531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en" sz="4000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835" y="0"/>
            <a:ext cx="276743" cy="16613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21391654">
            <a:off x="-14421" y="2156991"/>
            <a:ext cx="12240838" cy="1254091"/>
          </a:xfrm>
          <a:prstGeom prst="rect">
            <a:avLst/>
          </a:prstGeom>
          <a:solidFill>
            <a:srgbClr val="F0C2E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9342" y="2914147"/>
            <a:ext cx="10612579" cy="1954381"/>
          </a:xfrm>
          <a:prstGeom prst="rect">
            <a:avLst/>
          </a:prstGeom>
          <a:solidFill>
            <a:schemeClr val="accent3">
              <a:lumMod val="20000"/>
              <a:lumOff val="80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Проект «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ЧелМЫ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»,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посвященный 400-летию города Набережные Челны</a:t>
            </a:r>
          </a:p>
          <a:p>
            <a:pPr algn="ctr"/>
            <a:endParaRPr lang="ru-RU" sz="1100" dirty="0">
              <a:latin typeface="Times New Roman" panose="02020603050405020304" pitchFamily="18" charset="0"/>
            </a:endParaRPr>
          </a:p>
          <a:p>
            <a:pPr algn="ctr"/>
            <a:r>
              <a:rPr lang="ru-RU" sz="3000" dirty="0">
                <a:latin typeface="Times New Roman" panose="02020603050405020304" pitchFamily="18" charset="0"/>
              </a:rPr>
              <a:t>Серия познавательных маршрутов «Городские исследователи»</a:t>
            </a:r>
            <a:endParaRPr lang="ru-RU" sz="3000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9444096" y="127637"/>
            <a:ext cx="2747904" cy="265639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33577" y="450058"/>
            <a:ext cx="9546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</a:rPr>
              <a:t>Муниципальное автономное учреждение дополнительного образования города Набережные Челны «Дом детского творчества №15»</a:t>
            </a:r>
          </a:p>
          <a:p>
            <a:pPr algn="ctr"/>
            <a:endParaRPr lang="ru-RU" sz="2400" dirty="0">
              <a:latin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</a:rPr>
              <a:t>Городской Совет учащихся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2311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3399157"/>
            <a:ext cx="12192001" cy="3089994"/>
          </a:xfrm>
          <a:prstGeom prst="rect">
            <a:avLst/>
          </a:prstGeom>
          <a:solidFill>
            <a:schemeClr val="accent4">
              <a:lumMod val="40000"/>
              <a:lumOff val="6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Shape 250"/>
          <p:cNvSpPr txBox="1">
            <a:spLocks/>
          </p:cNvSpPr>
          <p:nvPr/>
        </p:nvSpPr>
        <p:spPr>
          <a:xfrm>
            <a:off x="1395770" y="478472"/>
            <a:ext cx="8048807" cy="781422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800" dirty="0">
                <a:latin typeface="Arial Black" panose="020B0A04020102020204" pitchFamily="34" charset="0"/>
              </a:rPr>
              <a:t>ЦЕЛЬ И ЗАДАЧИ ПРОЕКТА</a:t>
            </a:r>
            <a:endParaRPr lang="en" sz="3800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835" y="0"/>
            <a:ext cx="276743" cy="16613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420174" y="2902302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ЗАДАЧИ: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2973" y="1577000"/>
            <a:ext cx="9490044" cy="1015663"/>
          </a:xfrm>
          <a:prstGeom prst="rect">
            <a:avLst/>
          </a:prstGeom>
          <a:solidFill>
            <a:schemeClr val="accent3">
              <a:lumMod val="20000"/>
              <a:lumOff val="80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Цель: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патриотического сознания, гражданской идентичности и интереса к культурному и историческому наследию города Набережные Челны через современные образовательные и интерактивные форматы.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972" y="3457497"/>
            <a:ext cx="59508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►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онлайн-платформы и сообществ: 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апуск онлайн-платформы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для обмена знаниями, идеями и опытом о культурном и историческом наследии города; проведение конкурсов с участием школьников и студентов.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972" y="434449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►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интерактивных образовательных материалов: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туров по историческим местам города; разработка интерактивных карт с историческими и культурными объектами; создание видеороликов о значимых событиях и личностях города</a:t>
            </a:r>
            <a:endParaRPr lang="ru-RU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971" y="5261260"/>
            <a:ext cx="61549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►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и сотрудничество с общественными деятелями и историками: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онлайн-лекций, вебинаров и мастер-классов с участием известных городских деятелей, историков и культурологов; проведение онлайн-дискуссий и круглых столов на актуальные темы, связанные с историей и культурой города.</a:t>
            </a:r>
          </a:p>
          <a:p>
            <a:pPr algn="just">
              <a:spcAft>
                <a:spcPts val="800"/>
              </a:spcAft>
            </a:pPr>
            <a:r>
              <a:rPr lang="ru-RU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96000" y="3457496"/>
            <a:ext cx="5950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►</a:t>
            </a:r>
            <a:r>
              <a:rPr lang="ru-RU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интерактивных событий: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офлайн и онлайн квестов, викторин и игр на тему истории и культуры города; внедрение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игропрактик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образовательные процессы для повышения интереса к изучению родного города.</a:t>
            </a:r>
            <a:endParaRPr lang="ru-RU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96000" y="4378049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►</a:t>
            </a:r>
            <a:r>
              <a:rPr lang="ru-RU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брендированной продукции: 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азработка линейки брендированной продукции (футболки, кепки, значки, кружки и т.д.) с элементами культурного и исторического наследия города; организация акций по раздаче брендированной продукции участникам и жителям города. </a:t>
            </a:r>
          </a:p>
          <a:p>
            <a:pPr algn="just">
              <a:spcAft>
                <a:spcPts val="800"/>
              </a:spcAft>
            </a:pPr>
            <a:endParaRPr lang="ru-RU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68572" y="5289725"/>
            <a:ext cx="5950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►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Оценка и мониторинг эффективности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: разработка системы мониторинга и оценки уровня активности среди участников; проведение опросов и анкетирования для оценки эффективности проведенных событий; анализ данных и подготовка отчетов для корректировки стратегии и методов работы.</a:t>
            </a:r>
          </a:p>
          <a:p>
            <a:endParaRPr lang="ru-RU" sz="14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102412" y="325308"/>
            <a:ext cx="1992919" cy="192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63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18">
            <a:extLst>
              <a:ext uri="{FF2B5EF4-FFF2-40B4-BE49-F238E27FC236}">
                <a16:creationId xmlns:a16="http://schemas.microsoft.com/office/drawing/2014/main" id="{87CCA57C-E26E-4278-81BC-ED9CF1704030}"/>
              </a:ext>
            </a:extLst>
          </p:cNvPr>
          <p:cNvSpPr txBox="1">
            <a:spLocks/>
          </p:cNvSpPr>
          <p:nvPr/>
        </p:nvSpPr>
        <p:spPr>
          <a:xfrm>
            <a:off x="469557" y="399254"/>
            <a:ext cx="9262633" cy="119759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ru-RU" sz="4000" dirty="0"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</a:pPr>
            <a:endParaRPr lang="ru-RU" sz="4000" dirty="0">
              <a:latin typeface="Arial Black" panose="020B0A040201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3600" dirty="0">
                <a:latin typeface="Arial Black" panose="020B0A04020102020204" pitchFamily="34" charset="0"/>
              </a:rPr>
              <a:t>СОЦИАЛЬНАЯ ЗНАЧИМОСТЬ ПРОЕКТА</a:t>
            </a:r>
            <a:endParaRPr lang="en" sz="3600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35" y="0"/>
            <a:ext cx="291508" cy="18645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9557" y="1507371"/>
            <a:ext cx="9833625" cy="1200329"/>
          </a:xfrm>
          <a:prstGeom prst="rect">
            <a:avLst/>
          </a:prstGeom>
          <a:ln>
            <a:solidFill>
              <a:srgbClr val="39425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ЧелМЫ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направлен на формирование у молодежи гражданской идентичности, развитие навыков цифровой грамотности и критического мышления, а также на продвижение культуры и истории города Набережные Челны через современные цифровые платформы и интерактивные форматы.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4618" y="2861508"/>
            <a:ext cx="3491836" cy="3631844"/>
          </a:xfrm>
          <a:prstGeom prst="rect">
            <a:avLst/>
          </a:prstGeom>
          <a:solidFill>
            <a:schemeClr val="accent2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14215" y="2861508"/>
            <a:ext cx="3556611" cy="3631844"/>
          </a:xfrm>
          <a:prstGeom prst="rect">
            <a:avLst/>
          </a:prstGeom>
          <a:solidFill>
            <a:srgbClr val="66C289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406032" y="2861508"/>
            <a:ext cx="3436952" cy="3631844"/>
          </a:xfrm>
          <a:prstGeom prst="rect">
            <a:avLst/>
          </a:prstGeom>
          <a:solidFill>
            <a:schemeClr val="accent1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0406" y="3428497"/>
            <a:ext cx="34386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Создание условий для осознания подростками и молодежью их значимости в развитии города, а также укрепление их связи с местным сообществом и культурными традициями.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58200" y="3343830"/>
            <a:ext cx="36686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событий, посвященных истории и культуре города. Это повысит информированность подростков и молодежи, предоставит возможность узнать о карьерных перспективах и местных инициативах.</a:t>
            </a:r>
            <a:endParaRPr lang="ru-RU" sz="2000" b="1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41064" y="3416900"/>
            <a:ext cx="3301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у молодежи активной гражданской позиции и стремления участвовать в жизни города. </a:t>
            </a:r>
          </a:p>
          <a:p>
            <a:pPr algn="ctr"/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Разработка новых проектов и инициатив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124508" y="264546"/>
            <a:ext cx="1942068" cy="187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4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D39010-7CA0-475C-9866-FCF79BF0985A}"/>
              </a:ext>
            </a:extLst>
          </p:cNvPr>
          <p:cNvSpPr/>
          <p:nvPr/>
        </p:nvSpPr>
        <p:spPr>
          <a:xfrm>
            <a:off x="0" y="-13136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921689-4036-4AF5-B983-FA258E05A1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1295" y="1769301"/>
            <a:ext cx="11090545" cy="2949575"/>
            <a:chOff x="124" y="-1"/>
            <a:chExt cx="21618" cy="6179"/>
          </a:xfrm>
        </p:grpSpPr>
        <p:sp>
          <p:nvSpPr>
            <p:cNvPr id="4" name="Freeform 49">
              <a:extLst>
                <a:ext uri="{FF2B5EF4-FFF2-40B4-BE49-F238E27FC236}">
                  <a16:creationId xmlns:a16="http://schemas.microsoft.com/office/drawing/2014/main" id="{680A1AAD-7D46-45E3-B164-EB13C785E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0" y="3089"/>
              <a:ext cx="6172" cy="3089"/>
            </a:xfrm>
            <a:custGeom>
              <a:avLst/>
              <a:gdLst>
                <a:gd name="T0" fmla="*/ 1157 w 2313"/>
                <a:gd name="T1" fmla="*/ 743 h 1157"/>
                <a:gd name="T2" fmla="*/ 413 w 2313"/>
                <a:gd name="T3" fmla="*/ 0 h 1157"/>
                <a:gd name="T4" fmla="*/ 0 w 2313"/>
                <a:gd name="T5" fmla="*/ 0 h 1157"/>
                <a:gd name="T6" fmla="*/ 1157 w 2313"/>
                <a:gd name="T7" fmla="*/ 1157 h 1157"/>
                <a:gd name="T8" fmla="*/ 2313 w 2313"/>
                <a:gd name="T9" fmla="*/ 0 h 1157"/>
                <a:gd name="T10" fmla="*/ 1900 w 2313"/>
                <a:gd name="T11" fmla="*/ 0 h 1157"/>
                <a:gd name="T12" fmla="*/ 1157 w 2313"/>
                <a:gd name="T13" fmla="*/ 743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3" h="1157">
                  <a:moveTo>
                    <a:pt x="1157" y="743"/>
                  </a:moveTo>
                  <a:cubicBezTo>
                    <a:pt x="746" y="743"/>
                    <a:pt x="413" y="410"/>
                    <a:pt x="4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39"/>
                    <a:pt x="518" y="1157"/>
                    <a:pt x="1157" y="1157"/>
                  </a:cubicBezTo>
                  <a:cubicBezTo>
                    <a:pt x="1795" y="1157"/>
                    <a:pt x="2313" y="639"/>
                    <a:pt x="2313" y="0"/>
                  </a:cubicBezTo>
                  <a:cubicBezTo>
                    <a:pt x="1900" y="0"/>
                    <a:pt x="1900" y="0"/>
                    <a:pt x="1900" y="0"/>
                  </a:cubicBezTo>
                  <a:cubicBezTo>
                    <a:pt x="1900" y="410"/>
                    <a:pt x="1567" y="743"/>
                    <a:pt x="1157" y="743"/>
                  </a:cubicBezTo>
                  <a:close/>
                </a:path>
              </a:pathLst>
            </a:custGeom>
            <a:solidFill>
              <a:srgbClr val="F2B3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51">
              <a:extLst>
                <a:ext uri="{FF2B5EF4-FFF2-40B4-BE49-F238E27FC236}">
                  <a16:creationId xmlns:a16="http://schemas.microsoft.com/office/drawing/2014/main" id="{5D82519B-3C01-4B87-A5B1-C532678CC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0" y="-1"/>
              <a:ext cx="6172" cy="3090"/>
            </a:xfrm>
            <a:custGeom>
              <a:avLst/>
              <a:gdLst>
                <a:gd name="T0" fmla="*/ 1157 w 2313"/>
                <a:gd name="T1" fmla="*/ 414 h 1157"/>
                <a:gd name="T2" fmla="*/ 414 w 2313"/>
                <a:gd name="T3" fmla="*/ 1157 h 1157"/>
                <a:gd name="T4" fmla="*/ 0 w 2313"/>
                <a:gd name="T5" fmla="*/ 1157 h 1157"/>
                <a:gd name="T6" fmla="*/ 1157 w 2313"/>
                <a:gd name="T7" fmla="*/ 0 h 1157"/>
                <a:gd name="T8" fmla="*/ 2313 w 2313"/>
                <a:gd name="T9" fmla="*/ 1157 h 1157"/>
                <a:gd name="T10" fmla="*/ 1900 w 2313"/>
                <a:gd name="T11" fmla="*/ 1157 h 1157"/>
                <a:gd name="T12" fmla="*/ 1157 w 2313"/>
                <a:gd name="T13" fmla="*/ 414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3" h="1157">
                  <a:moveTo>
                    <a:pt x="1157" y="414"/>
                  </a:moveTo>
                  <a:cubicBezTo>
                    <a:pt x="746" y="414"/>
                    <a:pt x="414" y="746"/>
                    <a:pt x="414" y="1157"/>
                  </a:cubicBezTo>
                  <a:cubicBezTo>
                    <a:pt x="0" y="1157"/>
                    <a:pt x="0" y="1157"/>
                    <a:pt x="0" y="1157"/>
                  </a:cubicBezTo>
                  <a:cubicBezTo>
                    <a:pt x="0" y="518"/>
                    <a:pt x="518" y="0"/>
                    <a:pt x="1157" y="0"/>
                  </a:cubicBezTo>
                  <a:cubicBezTo>
                    <a:pt x="1796" y="0"/>
                    <a:pt x="2313" y="518"/>
                    <a:pt x="2313" y="1157"/>
                  </a:cubicBezTo>
                  <a:cubicBezTo>
                    <a:pt x="1900" y="1157"/>
                    <a:pt x="1900" y="1157"/>
                    <a:pt x="1900" y="1157"/>
                  </a:cubicBezTo>
                  <a:cubicBezTo>
                    <a:pt x="1900" y="746"/>
                    <a:pt x="1567" y="414"/>
                    <a:pt x="1157" y="414"/>
                  </a:cubicBezTo>
                  <a:close/>
                </a:path>
              </a:pathLst>
            </a:custGeom>
            <a:solidFill>
              <a:srgbClr val="CC32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53">
              <a:extLst>
                <a:ext uri="{FF2B5EF4-FFF2-40B4-BE49-F238E27FC236}">
                  <a16:creationId xmlns:a16="http://schemas.microsoft.com/office/drawing/2014/main" id="{39A4067E-AB20-41C7-A917-FAA764D7D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" y="3089"/>
              <a:ext cx="6174" cy="3089"/>
            </a:xfrm>
            <a:custGeom>
              <a:avLst/>
              <a:gdLst>
                <a:gd name="T0" fmla="*/ 1157 w 2314"/>
                <a:gd name="T1" fmla="*/ 743 h 1157"/>
                <a:gd name="T2" fmla="*/ 414 w 2314"/>
                <a:gd name="T3" fmla="*/ 0 h 1157"/>
                <a:gd name="T4" fmla="*/ 0 w 2314"/>
                <a:gd name="T5" fmla="*/ 0 h 1157"/>
                <a:gd name="T6" fmla="*/ 1157 w 2314"/>
                <a:gd name="T7" fmla="*/ 1157 h 1157"/>
                <a:gd name="T8" fmla="*/ 2314 w 2314"/>
                <a:gd name="T9" fmla="*/ 0 h 1157"/>
                <a:gd name="T10" fmla="*/ 1900 w 2314"/>
                <a:gd name="T11" fmla="*/ 0 h 1157"/>
                <a:gd name="T12" fmla="*/ 1157 w 2314"/>
                <a:gd name="T13" fmla="*/ 743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4" h="1157">
                  <a:moveTo>
                    <a:pt x="1157" y="743"/>
                  </a:moveTo>
                  <a:cubicBezTo>
                    <a:pt x="747" y="743"/>
                    <a:pt x="414" y="410"/>
                    <a:pt x="4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39"/>
                    <a:pt x="518" y="1157"/>
                    <a:pt x="1157" y="1157"/>
                  </a:cubicBezTo>
                  <a:cubicBezTo>
                    <a:pt x="1796" y="1157"/>
                    <a:pt x="2314" y="639"/>
                    <a:pt x="2314" y="0"/>
                  </a:cubicBezTo>
                  <a:cubicBezTo>
                    <a:pt x="1900" y="0"/>
                    <a:pt x="1900" y="0"/>
                    <a:pt x="1900" y="0"/>
                  </a:cubicBezTo>
                  <a:cubicBezTo>
                    <a:pt x="1900" y="410"/>
                    <a:pt x="1567" y="743"/>
                    <a:pt x="1157" y="743"/>
                  </a:cubicBezTo>
                  <a:close/>
                </a:path>
              </a:pathLst>
            </a:custGeom>
            <a:solidFill>
              <a:srgbClr val="2E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55">
              <a:extLst>
                <a:ext uri="{FF2B5EF4-FFF2-40B4-BE49-F238E27FC236}">
                  <a16:creationId xmlns:a16="http://schemas.microsoft.com/office/drawing/2014/main" id="{3307E65A-DA5B-42FC-8607-2D8AA092E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" y="-1"/>
              <a:ext cx="6171" cy="3090"/>
            </a:xfrm>
            <a:custGeom>
              <a:avLst/>
              <a:gdLst>
                <a:gd name="T0" fmla="*/ 1156 w 2313"/>
                <a:gd name="T1" fmla="*/ 414 h 1157"/>
                <a:gd name="T2" fmla="*/ 413 w 2313"/>
                <a:gd name="T3" fmla="*/ 1157 h 1157"/>
                <a:gd name="T4" fmla="*/ 0 w 2313"/>
                <a:gd name="T5" fmla="*/ 1157 h 1157"/>
                <a:gd name="T6" fmla="*/ 1156 w 2313"/>
                <a:gd name="T7" fmla="*/ 0 h 1157"/>
                <a:gd name="T8" fmla="*/ 2313 w 2313"/>
                <a:gd name="T9" fmla="*/ 1157 h 1157"/>
                <a:gd name="T10" fmla="*/ 1899 w 2313"/>
                <a:gd name="T11" fmla="*/ 1157 h 1157"/>
                <a:gd name="T12" fmla="*/ 1156 w 2313"/>
                <a:gd name="T13" fmla="*/ 414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3" h="1157">
                  <a:moveTo>
                    <a:pt x="1156" y="414"/>
                  </a:moveTo>
                  <a:cubicBezTo>
                    <a:pt x="746" y="414"/>
                    <a:pt x="413" y="746"/>
                    <a:pt x="413" y="1157"/>
                  </a:cubicBezTo>
                  <a:cubicBezTo>
                    <a:pt x="0" y="1157"/>
                    <a:pt x="0" y="1157"/>
                    <a:pt x="0" y="1157"/>
                  </a:cubicBezTo>
                  <a:cubicBezTo>
                    <a:pt x="0" y="518"/>
                    <a:pt x="518" y="0"/>
                    <a:pt x="1156" y="0"/>
                  </a:cubicBezTo>
                  <a:cubicBezTo>
                    <a:pt x="1795" y="0"/>
                    <a:pt x="2313" y="518"/>
                    <a:pt x="2313" y="1157"/>
                  </a:cubicBezTo>
                  <a:cubicBezTo>
                    <a:pt x="1899" y="1157"/>
                    <a:pt x="1899" y="1157"/>
                    <a:pt x="1899" y="1157"/>
                  </a:cubicBezTo>
                  <a:cubicBezTo>
                    <a:pt x="1899" y="746"/>
                    <a:pt x="1567" y="414"/>
                    <a:pt x="1156" y="414"/>
                  </a:cubicBezTo>
                  <a:close/>
                </a:path>
              </a:pathLst>
            </a:custGeom>
            <a:solidFill>
              <a:srgbClr val="2593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6">
              <a:extLst>
                <a:ext uri="{FF2B5EF4-FFF2-40B4-BE49-F238E27FC236}">
                  <a16:creationId xmlns:a16="http://schemas.microsoft.com/office/drawing/2014/main" id="{D36CCDE6-5013-4BF7-B2F7-EBF1AEFC4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0" y="-1"/>
              <a:ext cx="6412" cy="3883"/>
            </a:xfrm>
            <a:custGeom>
              <a:avLst/>
              <a:gdLst>
                <a:gd name="T0" fmla="*/ 2106 w 2403"/>
                <a:gd name="T1" fmla="*/ 1454 h 1454"/>
                <a:gd name="T2" fmla="*/ 1808 w 2403"/>
                <a:gd name="T3" fmla="*/ 1157 h 1454"/>
                <a:gd name="T4" fmla="*/ 1900 w 2403"/>
                <a:gd name="T5" fmla="*/ 1157 h 1454"/>
                <a:gd name="T6" fmla="*/ 1157 w 2403"/>
                <a:gd name="T7" fmla="*/ 414 h 1454"/>
                <a:gd name="T8" fmla="*/ 413 w 2403"/>
                <a:gd name="T9" fmla="*/ 1157 h 1454"/>
                <a:gd name="T10" fmla="*/ 0 w 2403"/>
                <a:gd name="T11" fmla="*/ 1157 h 1454"/>
                <a:gd name="T12" fmla="*/ 1157 w 2403"/>
                <a:gd name="T13" fmla="*/ 0 h 1454"/>
                <a:gd name="T14" fmla="*/ 2313 w 2403"/>
                <a:gd name="T15" fmla="*/ 1157 h 1454"/>
                <a:gd name="T16" fmla="*/ 2403 w 2403"/>
                <a:gd name="T17" fmla="*/ 1157 h 1454"/>
                <a:gd name="T18" fmla="*/ 2106 w 2403"/>
                <a:gd name="T19" fmla="*/ 1454 h 1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3" h="1454">
                  <a:moveTo>
                    <a:pt x="2106" y="1454"/>
                  </a:moveTo>
                  <a:cubicBezTo>
                    <a:pt x="1808" y="1157"/>
                    <a:pt x="1808" y="1157"/>
                    <a:pt x="1808" y="1157"/>
                  </a:cubicBezTo>
                  <a:cubicBezTo>
                    <a:pt x="1900" y="1157"/>
                    <a:pt x="1900" y="1157"/>
                    <a:pt x="1900" y="1157"/>
                  </a:cubicBezTo>
                  <a:cubicBezTo>
                    <a:pt x="1900" y="746"/>
                    <a:pt x="1567" y="414"/>
                    <a:pt x="1157" y="414"/>
                  </a:cubicBezTo>
                  <a:cubicBezTo>
                    <a:pt x="746" y="414"/>
                    <a:pt x="413" y="746"/>
                    <a:pt x="413" y="1157"/>
                  </a:cubicBezTo>
                  <a:cubicBezTo>
                    <a:pt x="0" y="1157"/>
                    <a:pt x="0" y="1157"/>
                    <a:pt x="0" y="1157"/>
                  </a:cubicBezTo>
                  <a:cubicBezTo>
                    <a:pt x="0" y="518"/>
                    <a:pt x="518" y="0"/>
                    <a:pt x="1157" y="0"/>
                  </a:cubicBezTo>
                  <a:cubicBezTo>
                    <a:pt x="1795" y="0"/>
                    <a:pt x="2313" y="518"/>
                    <a:pt x="2313" y="1157"/>
                  </a:cubicBezTo>
                  <a:cubicBezTo>
                    <a:pt x="2403" y="1157"/>
                    <a:pt x="2403" y="1157"/>
                    <a:pt x="2403" y="1157"/>
                  </a:cubicBezTo>
                  <a:lnTo>
                    <a:pt x="2106" y="1454"/>
                  </a:lnTo>
                  <a:close/>
                </a:path>
              </a:pathLst>
            </a:custGeom>
            <a:solidFill>
              <a:srgbClr val="FCC8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7">
              <a:extLst>
                <a:ext uri="{FF2B5EF4-FFF2-40B4-BE49-F238E27FC236}">
                  <a16:creationId xmlns:a16="http://schemas.microsoft.com/office/drawing/2014/main" id="{EA169C66-9C89-48AE-93F5-CE72F4A3B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0" y="2293"/>
              <a:ext cx="6415" cy="3885"/>
            </a:xfrm>
            <a:custGeom>
              <a:avLst/>
              <a:gdLst>
                <a:gd name="T0" fmla="*/ 2106 w 2404"/>
                <a:gd name="T1" fmla="*/ 0 h 1455"/>
                <a:gd name="T2" fmla="*/ 1808 w 2404"/>
                <a:gd name="T3" fmla="*/ 298 h 1455"/>
                <a:gd name="T4" fmla="*/ 1900 w 2404"/>
                <a:gd name="T5" fmla="*/ 298 h 1455"/>
                <a:gd name="T6" fmla="*/ 1157 w 2404"/>
                <a:gd name="T7" fmla="*/ 1041 h 1455"/>
                <a:gd name="T8" fmla="*/ 414 w 2404"/>
                <a:gd name="T9" fmla="*/ 298 h 1455"/>
                <a:gd name="T10" fmla="*/ 0 w 2404"/>
                <a:gd name="T11" fmla="*/ 298 h 1455"/>
                <a:gd name="T12" fmla="*/ 1157 w 2404"/>
                <a:gd name="T13" fmla="*/ 1455 h 1455"/>
                <a:gd name="T14" fmla="*/ 2313 w 2404"/>
                <a:gd name="T15" fmla="*/ 298 h 1455"/>
                <a:gd name="T16" fmla="*/ 2404 w 2404"/>
                <a:gd name="T17" fmla="*/ 298 h 1455"/>
                <a:gd name="T18" fmla="*/ 2106 w 2404"/>
                <a:gd name="T19" fmla="*/ 0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4" h="1455">
                  <a:moveTo>
                    <a:pt x="2106" y="0"/>
                  </a:moveTo>
                  <a:cubicBezTo>
                    <a:pt x="1808" y="298"/>
                    <a:pt x="1808" y="298"/>
                    <a:pt x="1808" y="298"/>
                  </a:cubicBezTo>
                  <a:cubicBezTo>
                    <a:pt x="1900" y="298"/>
                    <a:pt x="1900" y="298"/>
                    <a:pt x="1900" y="298"/>
                  </a:cubicBezTo>
                  <a:cubicBezTo>
                    <a:pt x="1900" y="708"/>
                    <a:pt x="1567" y="1041"/>
                    <a:pt x="1157" y="1041"/>
                  </a:cubicBezTo>
                  <a:cubicBezTo>
                    <a:pt x="746" y="1041"/>
                    <a:pt x="414" y="708"/>
                    <a:pt x="414" y="298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0" y="937"/>
                    <a:pt x="518" y="1455"/>
                    <a:pt x="1157" y="1455"/>
                  </a:cubicBezTo>
                  <a:cubicBezTo>
                    <a:pt x="1796" y="1455"/>
                    <a:pt x="2313" y="937"/>
                    <a:pt x="2313" y="298"/>
                  </a:cubicBezTo>
                  <a:cubicBezTo>
                    <a:pt x="2404" y="298"/>
                    <a:pt x="2404" y="298"/>
                    <a:pt x="2404" y="298"/>
                  </a:cubicBezTo>
                  <a:lnTo>
                    <a:pt x="2106" y="0"/>
                  </a:lnTo>
                  <a:close/>
                </a:path>
              </a:pathLst>
            </a:custGeom>
            <a:solidFill>
              <a:srgbClr val="E23A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8">
              <a:extLst>
                <a:ext uri="{FF2B5EF4-FFF2-40B4-BE49-F238E27FC236}">
                  <a16:creationId xmlns:a16="http://schemas.microsoft.com/office/drawing/2014/main" id="{045BE11B-7877-408F-BC97-DC6C56884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" y="-1"/>
              <a:ext cx="6414" cy="3883"/>
            </a:xfrm>
            <a:custGeom>
              <a:avLst/>
              <a:gdLst>
                <a:gd name="T0" fmla="*/ 2106 w 2404"/>
                <a:gd name="T1" fmla="*/ 1454 h 1454"/>
                <a:gd name="T2" fmla="*/ 1809 w 2404"/>
                <a:gd name="T3" fmla="*/ 1157 h 1454"/>
                <a:gd name="T4" fmla="*/ 1900 w 2404"/>
                <a:gd name="T5" fmla="*/ 1157 h 1454"/>
                <a:gd name="T6" fmla="*/ 1157 w 2404"/>
                <a:gd name="T7" fmla="*/ 414 h 1454"/>
                <a:gd name="T8" fmla="*/ 414 w 2404"/>
                <a:gd name="T9" fmla="*/ 1157 h 1454"/>
                <a:gd name="T10" fmla="*/ 0 w 2404"/>
                <a:gd name="T11" fmla="*/ 1157 h 1454"/>
                <a:gd name="T12" fmla="*/ 1157 w 2404"/>
                <a:gd name="T13" fmla="*/ 0 h 1454"/>
                <a:gd name="T14" fmla="*/ 2314 w 2404"/>
                <a:gd name="T15" fmla="*/ 1157 h 1454"/>
                <a:gd name="T16" fmla="*/ 2404 w 2404"/>
                <a:gd name="T17" fmla="*/ 1157 h 1454"/>
                <a:gd name="T18" fmla="*/ 2106 w 2404"/>
                <a:gd name="T19" fmla="*/ 1454 h 1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4" h="1454">
                  <a:moveTo>
                    <a:pt x="2106" y="1454"/>
                  </a:moveTo>
                  <a:cubicBezTo>
                    <a:pt x="1809" y="1157"/>
                    <a:pt x="1809" y="1157"/>
                    <a:pt x="1809" y="1157"/>
                  </a:cubicBezTo>
                  <a:cubicBezTo>
                    <a:pt x="1900" y="1157"/>
                    <a:pt x="1900" y="1157"/>
                    <a:pt x="1900" y="1157"/>
                  </a:cubicBezTo>
                  <a:cubicBezTo>
                    <a:pt x="1900" y="746"/>
                    <a:pt x="1567" y="414"/>
                    <a:pt x="1157" y="414"/>
                  </a:cubicBezTo>
                  <a:cubicBezTo>
                    <a:pt x="747" y="414"/>
                    <a:pt x="414" y="746"/>
                    <a:pt x="414" y="1157"/>
                  </a:cubicBezTo>
                  <a:cubicBezTo>
                    <a:pt x="0" y="1157"/>
                    <a:pt x="0" y="1157"/>
                    <a:pt x="0" y="1157"/>
                  </a:cubicBezTo>
                  <a:cubicBezTo>
                    <a:pt x="0" y="518"/>
                    <a:pt x="518" y="0"/>
                    <a:pt x="1157" y="0"/>
                  </a:cubicBezTo>
                  <a:cubicBezTo>
                    <a:pt x="1796" y="0"/>
                    <a:pt x="2314" y="518"/>
                    <a:pt x="2314" y="1157"/>
                  </a:cubicBezTo>
                  <a:cubicBezTo>
                    <a:pt x="2404" y="1157"/>
                    <a:pt x="2404" y="1157"/>
                    <a:pt x="2404" y="1157"/>
                  </a:cubicBezTo>
                  <a:lnTo>
                    <a:pt x="2106" y="1454"/>
                  </a:lnTo>
                  <a:close/>
                </a:path>
              </a:pathLst>
            </a:custGeom>
            <a:solidFill>
              <a:srgbClr val="3E7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9">
              <a:extLst>
                <a:ext uri="{FF2B5EF4-FFF2-40B4-BE49-F238E27FC236}">
                  <a16:creationId xmlns:a16="http://schemas.microsoft.com/office/drawing/2014/main" id="{52149C80-6A79-4FA6-8D9D-CE007CD5F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" y="2293"/>
              <a:ext cx="6412" cy="3885"/>
            </a:xfrm>
            <a:custGeom>
              <a:avLst/>
              <a:gdLst>
                <a:gd name="T0" fmla="*/ 2106 w 2403"/>
                <a:gd name="T1" fmla="*/ 0 h 1455"/>
                <a:gd name="T2" fmla="*/ 1808 w 2403"/>
                <a:gd name="T3" fmla="*/ 298 h 1455"/>
                <a:gd name="T4" fmla="*/ 1899 w 2403"/>
                <a:gd name="T5" fmla="*/ 298 h 1455"/>
                <a:gd name="T6" fmla="*/ 1156 w 2403"/>
                <a:gd name="T7" fmla="*/ 1041 h 1455"/>
                <a:gd name="T8" fmla="*/ 413 w 2403"/>
                <a:gd name="T9" fmla="*/ 298 h 1455"/>
                <a:gd name="T10" fmla="*/ 0 w 2403"/>
                <a:gd name="T11" fmla="*/ 298 h 1455"/>
                <a:gd name="T12" fmla="*/ 1156 w 2403"/>
                <a:gd name="T13" fmla="*/ 1455 h 1455"/>
                <a:gd name="T14" fmla="*/ 2313 w 2403"/>
                <a:gd name="T15" fmla="*/ 298 h 1455"/>
                <a:gd name="T16" fmla="*/ 2403 w 2403"/>
                <a:gd name="T17" fmla="*/ 298 h 1455"/>
                <a:gd name="T18" fmla="*/ 2106 w 2403"/>
                <a:gd name="T19" fmla="*/ 0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3" h="1455">
                  <a:moveTo>
                    <a:pt x="2106" y="0"/>
                  </a:moveTo>
                  <a:cubicBezTo>
                    <a:pt x="1808" y="298"/>
                    <a:pt x="1808" y="298"/>
                    <a:pt x="1808" y="298"/>
                  </a:cubicBezTo>
                  <a:cubicBezTo>
                    <a:pt x="1899" y="298"/>
                    <a:pt x="1899" y="298"/>
                    <a:pt x="1899" y="298"/>
                  </a:cubicBezTo>
                  <a:cubicBezTo>
                    <a:pt x="1899" y="708"/>
                    <a:pt x="1567" y="1041"/>
                    <a:pt x="1156" y="1041"/>
                  </a:cubicBezTo>
                  <a:cubicBezTo>
                    <a:pt x="746" y="1041"/>
                    <a:pt x="413" y="708"/>
                    <a:pt x="413" y="298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0" y="937"/>
                    <a:pt x="518" y="1455"/>
                    <a:pt x="1156" y="1455"/>
                  </a:cubicBezTo>
                  <a:cubicBezTo>
                    <a:pt x="1795" y="1455"/>
                    <a:pt x="2313" y="937"/>
                    <a:pt x="2313" y="298"/>
                  </a:cubicBezTo>
                  <a:cubicBezTo>
                    <a:pt x="2403" y="298"/>
                    <a:pt x="2403" y="298"/>
                    <a:pt x="2403" y="298"/>
                  </a:cubicBezTo>
                  <a:lnTo>
                    <a:pt x="2106" y="0"/>
                  </a:lnTo>
                  <a:close/>
                </a:path>
              </a:pathLst>
            </a:custGeom>
            <a:solidFill>
              <a:srgbClr val="45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0F22C0D-FD68-4291-A235-6907C40D3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348" y="2931881"/>
            <a:ext cx="622291" cy="4822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CE6DB54-5CCA-4F58-89B4-BACA3A5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53AA9E">
                <a:tint val="45000"/>
                <a:satMod val="400000"/>
              </a:srgbClr>
            </a:duotone>
            <a:lum bright="20000" contrast="40000"/>
          </a:blip>
          <a:stretch>
            <a:fillRect/>
          </a:stretch>
        </p:blipFill>
        <p:spPr>
          <a:xfrm>
            <a:off x="1910372" y="2921512"/>
            <a:ext cx="596759" cy="6015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520786-F068-467A-89A6-ACF530DB630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88614" y="2981347"/>
            <a:ext cx="567349" cy="4819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C6C958-AA0A-4BEE-8DC7-60B62C8BFC2D}"/>
              </a:ext>
            </a:extLst>
          </p:cNvPr>
          <p:cNvSpPr txBox="1"/>
          <p:nvPr/>
        </p:nvSpPr>
        <p:spPr>
          <a:xfrm>
            <a:off x="3479728" y="941157"/>
            <a:ext cx="2785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3E7B97"/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КОЛИЧЕСТВО УЧАСТНИКОВ</a:t>
            </a:r>
            <a:endParaRPr lang="en-US" sz="2400" b="1" dirty="0">
              <a:solidFill>
                <a:srgbClr val="3E7B97"/>
              </a:solidFill>
              <a:latin typeface="Roboto" pitchFamily="2" charset="0"/>
              <a:ea typeface="Roboto" pitchFamily="2" charset="0"/>
              <a:cs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DBA850-8FC4-49E3-9C8E-6E2DAD68DDF8}"/>
              </a:ext>
            </a:extLst>
          </p:cNvPr>
          <p:cNvSpPr txBox="1"/>
          <p:nvPr/>
        </p:nvSpPr>
        <p:spPr>
          <a:xfrm>
            <a:off x="6071465" y="963040"/>
            <a:ext cx="2366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D5463C"/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ЦЕЛЕВАЯ ГРУППА</a:t>
            </a:r>
            <a:endParaRPr lang="en-US" sz="2400" b="1" dirty="0">
              <a:solidFill>
                <a:srgbClr val="D5463C"/>
              </a:solidFill>
              <a:latin typeface="Roboto" pitchFamily="2" charset="0"/>
              <a:ea typeface="Roboto" pitchFamily="2" charset="0"/>
              <a:cs typeface="Lato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3F308B-DEFE-41DA-BDDA-9D1BAC8EC3D6}"/>
              </a:ext>
            </a:extLst>
          </p:cNvPr>
          <p:cNvSpPr txBox="1"/>
          <p:nvPr/>
        </p:nvSpPr>
        <p:spPr>
          <a:xfrm>
            <a:off x="8597575" y="974538"/>
            <a:ext cx="2213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ВОЗРАСТ УЧАСТНИКОВ</a:t>
            </a:r>
            <a:endParaRPr lang="en-US" sz="2400" b="1" dirty="0">
              <a:solidFill>
                <a:srgbClr val="FFC000"/>
              </a:solidFill>
              <a:latin typeface="Roboto" pitchFamily="2" charset="0"/>
              <a:ea typeface="Roboto" pitchFamily="2" charset="0"/>
              <a:cs typeface="Lato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3BC600-1248-4C42-A406-1434C3614356}"/>
              </a:ext>
            </a:extLst>
          </p:cNvPr>
          <p:cNvSpPr txBox="1"/>
          <p:nvPr/>
        </p:nvSpPr>
        <p:spPr>
          <a:xfrm>
            <a:off x="894572" y="1147707"/>
            <a:ext cx="2628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59390"/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ГЕОГРАФИЯ</a:t>
            </a:r>
            <a:endParaRPr lang="en-US" sz="2800" b="1" dirty="0">
              <a:solidFill>
                <a:srgbClr val="259390"/>
              </a:solidFill>
              <a:latin typeface="Roboto" pitchFamily="2" charset="0"/>
              <a:ea typeface="Roboto" pitchFamily="2" charset="0"/>
              <a:cs typeface="Lato" panose="020F050202020403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83626" y="4816118"/>
            <a:ext cx="3522119" cy="5005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Г. Набережные Челны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88391" y="5238626"/>
            <a:ext cx="3166508" cy="488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ctr">
              <a:lnSpc>
                <a:spcPts val="3500"/>
              </a:lnSpc>
              <a:buFontTx/>
              <a:buChar char="-"/>
            </a:pPr>
            <a:r>
              <a:rPr lang="ru-RU" sz="20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Автозаводский</a:t>
            </a:r>
            <a:r>
              <a:rPr lang="ru-RU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 </a:t>
            </a:r>
            <a:r>
              <a:rPr lang="ru-RU" sz="20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район</a:t>
            </a:r>
            <a:endParaRPr lang="ru-RU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  <a:cs typeface="Lato" panose="020F0502020204030203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3626" y="5897452"/>
            <a:ext cx="3277244" cy="5411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ctr">
              <a:lnSpc>
                <a:spcPts val="3500"/>
              </a:lnSpc>
              <a:buFontTx/>
              <a:buChar char="-"/>
            </a:pPr>
            <a:r>
              <a:rPr lang="ru-RU" sz="20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Комсомольский район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83626" y="5580882"/>
            <a:ext cx="3026791" cy="5411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ctr">
              <a:lnSpc>
                <a:spcPts val="3500"/>
              </a:lnSpc>
              <a:buFontTx/>
              <a:buChar char="-"/>
            </a:pPr>
            <a:r>
              <a:rPr lang="ru-RU" sz="20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Центральный район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162254" y="4845348"/>
            <a:ext cx="1836202" cy="500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500 чел.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054965" y="4803864"/>
            <a:ext cx="2681563" cy="949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Учащиеся города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793037" y="4858960"/>
            <a:ext cx="2681563" cy="500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Lato" panose="020F0502020204030203" pitchFamily="34" charset="0"/>
              </a:rPr>
              <a:t>13-17 лет</a:t>
            </a:r>
          </a:p>
        </p:txBody>
      </p:sp>
      <p:grpSp>
        <p:nvGrpSpPr>
          <p:cNvPr id="31" name="Shape 476"/>
          <p:cNvGrpSpPr/>
          <p:nvPr/>
        </p:nvGrpSpPr>
        <p:grpSpPr>
          <a:xfrm>
            <a:off x="9783183" y="2685992"/>
            <a:ext cx="587805" cy="974066"/>
            <a:chOff x="4753325" y="2329350"/>
            <a:chExt cx="167300" cy="379800"/>
          </a:xfrm>
          <a:solidFill>
            <a:srgbClr val="FFC000"/>
          </a:solidFill>
        </p:grpSpPr>
        <p:sp>
          <p:nvSpPr>
            <p:cNvPr id="32" name="Shape 477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0" t="0" r="0" b="0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33" name="Shape 478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0" t="0" r="0" b="0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</p:grp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370989" y="58681"/>
            <a:ext cx="1821012" cy="17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08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835" y="0"/>
            <a:ext cx="290771" cy="18645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Shape 129">
            <a:extLst>
              <a:ext uri="{FF2B5EF4-FFF2-40B4-BE49-F238E27FC236}">
                <a16:creationId xmlns:a16="http://schemas.microsoft.com/office/drawing/2014/main" id="{3D8B577B-227E-453E-B45F-BB67F77C62B1}"/>
              </a:ext>
            </a:extLst>
          </p:cNvPr>
          <p:cNvSpPr txBox="1">
            <a:spLocks/>
          </p:cNvSpPr>
          <p:nvPr/>
        </p:nvSpPr>
        <p:spPr>
          <a:xfrm>
            <a:off x="2113172" y="336220"/>
            <a:ext cx="6676557" cy="648596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800" dirty="0">
                <a:latin typeface="Arial Black" panose="020B0A04020102020204" pitchFamily="34" charset="0"/>
              </a:rPr>
              <a:t>ОПИСАНИЕ</a:t>
            </a:r>
            <a:r>
              <a:rPr lang="en" sz="3800" dirty="0">
                <a:latin typeface="Arial Black" panose="020B0A04020102020204" pitchFamily="34" charset="0"/>
              </a:rPr>
              <a:t> </a:t>
            </a:r>
            <a:r>
              <a:rPr lang="ru-RU" sz="3800" dirty="0">
                <a:latin typeface="Arial Black" panose="020B0A04020102020204" pitchFamily="34" charset="0"/>
              </a:rPr>
              <a:t>ПРОЕКТА</a:t>
            </a:r>
            <a:endParaRPr lang="en" sz="3800" dirty="0">
              <a:latin typeface="Arial Black" panose="020B0A04020102020204" pitchFamily="34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56835" y="2921849"/>
            <a:ext cx="4044335" cy="3587806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29208" y="2443913"/>
            <a:ext cx="3949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Интерактивные экскурсии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989211" y="2443912"/>
            <a:ext cx="2816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Групповые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квесты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013438" y="2432375"/>
            <a:ext cx="234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Мастер-классы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04393" y="3025055"/>
            <a:ext cx="3134711" cy="3241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Экскурсия по историческим местам каждого района</a:t>
            </a:r>
          </a:p>
          <a:p>
            <a:pPr marL="742950" lvl="1" indent="-285750" algn="just"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Тематические экскурсии, посвященные архитектуре, искусству и культуре Набережных Челнов</a:t>
            </a:r>
            <a:endParaRPr lang="ru-RU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4159730" y="2921849"/>
            <a:ext cx="4044335" cy="3587806"/>
          </a:xfrm>
          <a:prstGeom prst="hexagon">
            <a:avLst/>
          </a:prstGeom>
          <a:solidFill>
            <a:srgbClr val="66C28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>
            <a:off x="8236663" y="2914893"/>
            <a:ext cx="3955337" cy="3587806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307577" y="2877956"/>
            <a:ext cx="3214854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Квест-игры «Городские исследователи» с использованием карт и старинных улиц</a:t>
            </a:r>
          </a:p>
          <a:p>
            <a:pPr marL="742950" lvl="1" indent="-285750"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Квесты и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игропрактики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направленные на изучение природных объектов и особенностей городской среды</a:t>
            </a:r>
          </a:p>
          <a:p>
            <a:endParaRPr lang="ru-RU" sz="1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410472" y="3144805"/>
            <a:ext cx="3006722" cy="2687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742950" lvl="1" indent="-285750" algn="just"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Мастер-классы по ориентированию на местности</a:t>
            </a:r>
          </a:p>
          <a:p>
            <a:pPr marL="742950" lvl="1" indent="-285750" algn="just"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Творческие мастер-классы, связанные с историей Набережных Челнов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270698" y="293575"/>
            <a:ext cx="1888704" cy="1825811"/>
          </a:xfrm>
          <a:prstGeom prst="rect">
            <a:avLst/>
          </a:prstGeom>
        </p:spPr>
      </p:pic>
      <p:sp>
        <p:nvSpPr>
          <p:cNvPr id="26" name="Shape 129">
            <a:extLst>
              <a:ext uri="{FF2B5EF4-FFF2-40B4-BE49-F238E27FC236}">
                <a16:creationId xmlns:a16="http://schemas.microsoft.com/office/drawing/2014/main" id="{3D8B577B-227E-453E-B45F-BB67F77C62B1}"/>
              </a:ext>
            </a:extLst>
          </p:cNvPr>
          <p:cNvSpPr txBox="1">
            <a:spLocks/>
          </p:cNvSpPr>
          <p:nvPr/>
        </p:nvSpPr>
        <p:spPr>
          <a:xfrm>
            <a:off x="2079002" y="1387340"/>
            <a:ext cx="6676557" cy="79427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en" sz="40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Shape 129">
            <a:extLst>
              <a:ext uri="{FF2B5EF4-FFF2-40B4-BE49-F238E27FC236}">
                <a16:creationId xmlns:a16="http://schemas.microsoft.com/office/drawing/2014/main" id="{3D8B577B-227E-453E-B45F-BB67F77C62B1}"/>
              </a:ext>
            </a:extLst>
          </p:cNvPr>
          <p:cNvSpPr txBox="1">
            <a:spLocks/>
          </p:cNvSpPr>
          <p:nvPr/>
        </p:nvSpPr>
        <p:spPr>
          <a:xfrm>
            <a:off x="646807" y="1362764"/>
            <a:ext cx="9357001" cy="73967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en" sz="40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3863" y="1227503"/>
            <a:ext cx="94105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рамках проекта запланирована организация и проведение тематических событий: </a:t>
            </a:r>
            <a:endParaRPr lang="en" sz="28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08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A96A34-D484-476D-A261-34A6692AEB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2" y="26439"/>
            <a:ext cx="12193022" cy="6921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C202A-78F7-4876-B001-4F0C09E79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91" y="1858718"/>
            <a:ext cx="11563350" cy="508636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B3E6D99-709C-4B9C-8C3F-284251315FA8}"/>
              </a:ext>
            </a:extLst>
          </p:cNvPr>
          <p:cNvSpPr/>
          <p:nvPr/>
        </p:nvSpPr>
        <p:spPr>
          <a:xfrm>
            <a:off x="8862755" y="514112"/>
            <a:ext cx="45719" cy="1218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Прямоугольник 24"/>
          <p:cNvSpPr/>
          <p:nvPr/>
        </p:nvSpPr>
        <p:spPr>
          <a:xfrm>
            <a:off x="182079" y="5080538"/>
            <a:ext cx="291508" cy="18645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717001" y="26438"/>
            <a:ext cx="291508" cy="1864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Shape 218">
            <a:extLst>
              <a:ext uri="{FF2B5EF4-FFF2-40B4-BE49-F238E27FC236}">
                <a16:creationId xmlns:a16="http://schemas.microsoft.com/office/drawing/2014/main" id="{87CCA57C-E26E-4278-81BC-ED9CF1704030}"/>
              </a:ext>
            </a:extLst>
          </p:cNvPr>
          <p:cNvSpPr txBox="1">
            <a:spLocks/>
          </p:cNvSpPr>
          <p:nvPr/>
        </p:nvSpPr>
        <p:spPr>
          <a:xfrm>
            <a:off x="515122" y="5377218"/>
            <a:ext cx="4184228" cy="126158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4000" dirty="0">
                <a:latin typeface="Arial Black" panose="020B0A04020102020204" pitchFamily="34" charset="0"/>
              </a:rPr>
              <a:t>РЕЗУЛЬТАТЫ </a:t>
            </a:r>
            <a:r>
              <a:rPr lang="ru-RU" sz="4000" dirty="0">
                <a:solidFill>
                  <a:schemeClr val="accent4"/>
                </a:solidFill>
                <a:latin typeface="Arial Black" panose="020B0A04020102020204" pitchFamily="34" charset="0"/>
              </a:rPr>
              <a:t>ПРОЕКТА</a:t>
            </a:r>
            <a:endParaRPr lang="en" sz="40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321">
            <a:off x="610383" y="638960"/>
            <a:ext cx="1799653" cy="98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icture background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8535">
            <a:off x="2600557" y="1238472"/>
            <a:ext cx="1799653" cy="98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icture background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8535">
            <a:off x="4434569" y="2213472"/>
            <a:ext cx="1799653" cy="98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icture background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8535">
            <a:off x="6971302" y="3027787"/>
            <a:ext cx="1799653" cy="98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icture background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0595">
            <a:off x="9229439" y="3443917"/>
            <a:ext cx="2423684" cy="133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424088" y="194513"/>
            <a:ext cx="1604106" cy="15506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52820" y="2977147"/>
            <a:ext cx="21284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осведомленности подростков и молодежи о истории и культуре города Набережные Челны.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7850" y="1377252"/>
            <a:ext cx="22679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у подростков и молодежи активной гражданской позиции и желания участвовать в жизни города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0261" y="595376"/>
            <a:ext cx="196566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Разработка новых проектов и инициатив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66675" y="595376"/>
            <a:ext cx="20733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лидерских качеств участников проекта,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ответственности за развитие своего города</a:t>
            </a:r>
            <a:endParaRPr lang="ru-RU" sz="1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82361" y="2147954"/>
            <a:ext cx="2232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гражданственности и патриотизма у участников проекта через изучение культуры и истории города.</a:t>
            </a:r>
          </a:p>
          <a:p>
            <a:pPr lvl="0" algn="just"/>
            <a:endParaRPr lang="ru-RU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705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A96A34-D484-476D-A261-34A6692AEB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846" y="26438"/>
            <a:ext cx="12193022" cy="685115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B3E6D99-709C-4B9C-8C3F-284251315FA8}"/>
              </a:ext>
            </a:extLst>
          </p:cNvPr>
          <p:cNvSpPr/>
          <p:nvPr/>
        </p:nvSpPr>
        <p:spPr>
          <a:xfrm>
            <a:off x="8862755" y="514112"/>
            <a:ext cx="45719" cy="1218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Прямоугольник 24"/>
          <p:cNvSpPr/>
          <p:nvPr/>
        </p:nvSpPr>
        <p:spPr>
          <a:xfrm>
            <a:off x="156177" y="26438"/>
            <a:ext cx="297535" cy="18169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717001" y="26438"/>
            <a:ext cx="291508" cy="1864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Shape 218">
            <a:extLst>
              <a:ext uri="{FF2B5EF4-FFF2-40B4-BE49-F238E27FC236}">
                <a16:creationId xmlns:a16="http://schemas.microsoft.com/office/drawing/2014/main" id="{87CCA57C-E26E-4278-81BC-ED9CF1704030}"/>
              </a:ext>
            </a:extLst>
          </p:cNvPr>
          <p:cNvSpPr txBox="1">
            <a:spLocks/>
          </p:cNvSpPr>
          <p:nvPr/>
        </p:nvSpPr>
        <p:spPr>
          <a:xfrm>
            <a:off x="553747" y="191070"/>
            <a:ext cx="3349205" cy="135713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4000" dirty="0">
                <a:latin typeface="Arial Black" panose="020B0A04020102020204" pitchFamily="34" charset="0"/>
              </a:rPr>
              <a:t>БРЕНДБУК ПРОЕКТА</a:t>
            </a:r>
            <a:endParaRPr lang="en" sz="40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4564" b="8399"/>
          <a:stretch/>
        </p:blipFill>
        <p:spPr>
          <a:xfrm>
            <a:off x="741930" y="1843366"/>
            <a:ext cx="3247109" cy="4812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" t="6481" r="14111"/>
          <a:stretch/>
        </p:blipFill>
        <p:spPr>
          <a:xfrm>
            <a:off x="7573501" y="222687"/>
            <a:ext cx="4255477" cy="3377354"/>
          </a:xfrm>
          <a:prstGeom prst="rect">
            <a:avLst/>
          </a:prstGeom>
          <a:ln w="6350">
            <a:solidFill>
              <a:srgbClr val="39425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1" t="20953" r="33257" b="39161"/>
          <a:stretch/>
        </p:blipFill>
        <p:spPr>
          <a:xfrm>
            <a:off x="7262070" y="3796290"/>
            <a:ext cx="2512570" cy="2809916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6" t="10104" r="19729" b="45825"/>
          <a:stretch/>
        </p:blipFill>
        <p:spPr>
          <a:xfrm>
            <a:off x="4118023" y="1044969"/>
            <a:ext cx="2842889" cy="304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43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1000</TotalTime>
  <Words>551</Words>
  <Application>Microsoft Office PowerPoint</Application>
  <PresentationFormat>Широкоэкранный</PresentationFormat>
  <Paragraphs>57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Courier New</vt:lpstr>
      <vt:lpstr>Roboto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Suhair Shakeel</dc:creator>
  <cp:lastModifiedBy>Светлана Светлана</cp:lastModifiedBy>
  <cp:revision>143</cp:revision>
  <dcterms:created xsi:type="dcterms:W3CDTF">2017-08-02T20:41:11Z</dcterms:created>
  <dcterms:modified xsi:type="dcterms:W3CDTF">2025-08-23T14:05:01Z</dcterms:modified>
</cp:coreProperties>
</file>